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3" r:id="rId6"/>
    <p:sldId id="277" r:id="rId7"/>
    <p:sldId id="274" r:id="rId8"/>
    <p:sldId id="278" r:id="rId9"/>
    <p:sldId id="263" r:id="rId10"/>
    <p:sldId id="264" r:id="rId11"/>
    <p:sldId id="261" r:id="rId12"/>
    <p:sldId id="275" r:id="rId13"/>
    <p:sldId id="266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D242A-8AF6-4451-8E14-82C94E486E1D}" v="4" dt="2025-08-11T06:38:55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FEF46-E39C-4B01-BDDA-57973A0DC19B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4DA53-8440-421A-A6EE-6DE6D1AE1EF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303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DA53-8440-421A-A6EE-6DE6D1AE1EF6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803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DA53-8440-421A-A6EE-6DE6D1AE1EF6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369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B69A-1A9A-DDCC-9298-5FDBB3C4B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7B95E-45AD-F399-4D99-3A95DA249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7625B-6C34-E23E-91A8-4D34AFAC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1289-E908-EB62-44D1-7F2AFB80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58BEB-83BB-85A6-E9FC-5410EB5D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829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B6D3-6137-8FCC-30AD-0E19E849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2499B-C28D-E22A-74EE-843E0151E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9DBF-E678-3CAC-5163-ECFFCDF4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2C68E-2FEF-0ACC-10A4-BA5C48C4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7D73-31BC-9745-8532-A0765EF5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999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1F24-8D59-A3F3-6315-44E7AF260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86EEE-C858-6EAE-E734-E7D793913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3622-4E88-F090-7724-CCF0AEA4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49F3-C651-64FF-1DAC-1C991D82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28FC-0107-2EA2-839D-786E9B21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2961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0C2F-12E7-7037-4581-9C84BFB5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7E73-B730-4E1A-92AC-9C3267D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4572-06B1-0385-2AC1-2B4DE9E1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514FF-FFB2-5224-ADEB-3EC47A46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631D-5287-E1A7-C130-64313011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147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1356-06FF-CB51-A865-4F5514EF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97FF-37F1-CCD8-2B0D-C203D95B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CE7A-5019-E794-A210-6632C515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8140-3FD0-5077-4B76-CD740563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7576-8801-E80C-6EF3-E182B170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28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0930-DCFD-C9F2-CFEC-CEC4E932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AFED-0C80-E925-70D7-041DBF37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D742-D14E-5CA6-7CA9-7C9DF5B2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48563-DBCF-D4CA-6316-0681024F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25848-EDC4-D1E8-1AA8-0DB5D190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78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2969-126E-758C-5EFE-EBFF109C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AD05-995C-F4E1-2AB9-02CAFB300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C383-9E0A-0BAE-A521-D0FD3DAFB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C0E46-9A26-3BED-0C7A-7F46533A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7E03E-D8A5-B3EF-9C72-F1A83FCD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CDA7-6DC0-5A29-BD1E-84A41FA4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000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6FF0-45A9-95F1-77AA-5B4157C8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2644B-84D1-9D9F-3B8A-B0430D9B9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28A2-A307-7801-ECA0-47B640358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5C821-A6E1-BB1B-C656-0D2C20D11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99F37-401A-4F77-AD8C-9C8E5D09F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0F212-A14C-B01C-36D9-D70097DF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2AD27-4C4B-4CDE-66AD-41C5D934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FC4A7-2F8A-37C6-E2D4-838E5456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165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9C01-AEEA-B4AA-C65E-2522A9C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7E1D8-DDE1-FB65-2299-5F513016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2B73D-1E29-A60F-C716-730ADAC1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636DE-0196-2A94-FD9E-40701719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525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74C2A-24FC-C83A-5E27-77CA2D23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6B043-0DE1-9F26-951E-8255682F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60A7-423C-18DE-0105-D6D3B36B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318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6E73-CC53-881D-A98D-B6A38880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2BAD5-F471-9BA6-65E3-85AD380C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FB6D-3ED2-3279-727F-0F74F16B7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F109F-2E53-091F-B23A-AF00B7C4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E74E5-9734-2709-E397-6F17EA1B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CD53-8E29-EECA-4755-3A082C91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4314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847-4E76-4448-7A8B-6D2F1043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830CF-DCA0-F657-B59A-1CE09A3AD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8EB5C-3927-DEE3-750B-ECECAE6EF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D776-89A2-2334-105B-FEF5DD95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8B5A-0903-D07E-3FC1-FFE35ED7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1B2F5-C6D2-B790-AF94-7DC090B8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049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17157-E289-DF30-A872-B1E7A296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BA3C7-2B7E-BDA8-AA47-CFBE3EA6F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974D-DECE-48C7-3B41-929E5CEA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F80E47-E31F-4926-AED7-68E9AD63A82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35CC0-2CFF-9E9B-3B09-36E76E6F1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A44B0-EF51-2062-C523-F54E5D69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91AB5-0241-4E81-BC06-70335527A6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18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B43C8F26-D712-275F-910D-7A2316044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166CF-873F-9A96-2C6A-172061C8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>
                <a:solidFill>
                  <a:srgbClr val="FFFFFF"/>
                </a:solidFill>
              </a:rPr>
              <a:t>Cybersecurity Workshop</a:t>
            </a:r>
            <a:br>
              <a:rPr lang="en-US" sz="5200" b="1">
                <a:solidFill>
                  <a:srgbClr val="FFFFFF"/>
                </a:solidFill>
              </a:rPr>
            </a:br>
            <a:r>
              <a:rPr lang="en-US" sz="5200" b="1">
                <a:solidFill>
                  <a:srgbClr val="FFFFFF"/>
                </a:solidFill>
              </a:rPr>
              <a:t>Password Attacks &amp; Defense</a:t>
            </a:r>
            <a:endParaRPr lang="en-MY" sz="52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A90AD-7086-1DA8-B6D1-B692F6864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Hands-On Edition </a:t>
            </a:r>
          </a:p>
          <a:p>
            <a:pPr algn="l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l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Learn • Practice • Secure</a:t>
            </a:r>
            <a:endParaRPr lang="en-MY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6FB17-F519-465B-3475-7C528093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166181"/>
            <a:ext cx="5248221" cy="1067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Phishing: Digital Deception</a:t>
            </a:r>
          </a:p>
        </p:txBody>
      </p:sp>
      <p:pic>
        <p:nvPicPr>
          <p:cNvPr id="6" name="Picture 5" descr="A fishing hook with a login and password on it&#10;&#10;AI-generated content may be incorrect.">
            <a:extLst>
              <a:ext uri="{FF2B5EF4-FFF2-40B4-BE49-F238E27FC236}">
                <a16:creationId xmlns:a16="http://schemas.microsoft.com/office/drawing/2014/main" id="{E93F98A1-0D8C-F953-BCE8-6153338F2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21FE-5516-46E5-4221-AF7F38E3E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006553"/>
            <a:ext cx="5217173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sz="1200" dirty="0">
                <a:solidFill>
                  <a:schemeClr val="bg1"/>
                </a:solidFill>
              </a:rPr>
              <a:t>Phishing Mechanics: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Fake websites mimic legitimate services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Deceptive emails, texts, messages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Tricks users into voluntary credential entry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Creates false urgency or fear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Common Techniques: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Fake bank security alerts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Account verification requests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Prize notifications requiring login</a:t>
            </a:r>
          </a:p>
          <a:p>
            <a:r>
              <a:rPr lang="en-US" sz="1200" dirty="0">
                <a:solidFill>
                  <a:schemeClr val="bg1"/>
                </a:solidFill>
              </a:rPr>
              <a:t>IT department impersonation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Red Flags: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Urgent threatening language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Generic greetings</a:t>
            </a:r>
          </a:p>
          <a:p>
            <a:r>
              <a:rPr lang="en-US" sz="1200" dirty="0">
                <a:solidFill>
                  <a:schemeClr val="bg1"/>
                </a:solidFill>
              </a:rPr>
              <a:t>Suspicious URLs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Requests for sensitive information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/>
            <a:r>
              <a:rPr lang="en-US" sz="1200" dirty="0">
                <a:solidFill>
                  <a:schemeClr val="bg1"/>
                </a:solidFill>
              </a:rPr>
              <a:t>Defense: Verify independently, don't click links</a:t>
            </a:r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963CB-55F5-AD88-A338-B2777BC6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Brute Force Attacks</a:t>
            </a:r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C41B4277-3559-055F-917B-5552F69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1" b="9749"/>
          <a:stretch>
            <a:fillRect/>
          </a:stretch>
        </p:blipFill>
        <p:spPr>
          <a:xfrm>
            <a:off x="217108" y="2992474"/>
            <a:ext cx="5522568" cy="3106456"/>
          </a:xfrm>
          <a:prstGeom prst="rect">
            <a:avLst/>
          </a:prstGeom>
        </p:spPr>
      </p:pic>
      <p:grpSp>
        <p:nvGrpSpPr>
          <p:cNvPr id="27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CE4C-B1D7-F8A9-4399-43A572181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6783" y="1747592"/>
            <a:ext cx="6235217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/>
            <a:r>
              <a:rPr lang="en-US" sz="1300" dirty="0">
                <a:solidFill>
                  <a:schemeClr val="bg1"/>
                </a:solidFill>
              </a:rPr>
              <a:t>How Brute Force Works: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 Tests every possible character combination</a:t>
            </a:r>
          </a:p>
          <a:p>
            <a:r>
              <a:rPr lang="en-US" sz="1300" dirty="0">
                <a:solidFill>
                  <a:schemeClr val="bg1"/>
                </a:solidFill>
              </a:rPr>
              <a:t>Starts with short passwords, increases length</a:t>
            </a:r>
          </a:p>
          <a:p>
            <a:r>
              <a:rPr lang="en-US" sz="1300" dirty="0">
                <a:solidFill>
                  <a:schemeClr val="bg1"/>
                </a:solidFill>
              </a:rPr>
              <a:t>Automated with specialized software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pPr marL="0"/>
            <a:r>
              <a:rPr lang="en-US" sz="1300" dirty="0">
                <a:solidFill>
                  <a:schemeClr val="bg1"/>
                </a:solidFill>
              </a:rPr>
              <a:t>Time to Crack Examples: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4-digit PIN: Seconds</a:t>
            </a:r>
          </a:p>
          <a:p>
            <a:r>
              <a:rPr lang="en-US" sz="1300" dirty="0">
                <a:solidFill>
                  <a:schemeClr val="bg1"/>
                </a:solidFill>
              </a:rPr>
              <a:t>6-character password: Hours</a:t>
            </a:r>
          </a:p>
          <a:p>
            <a:r>
              <a:rPr lang="en-US" sz="1300" dirty="0">
                <a:solidFill>
                  <a:schemeClr val="bg1"/>
                </a:solidFill>
              </a:rPr>
              <a:t>8-character complex: Days to months</a:t>
            </a:r>
          </a:p>
          <a:p>
            <a:r>
              <a:rPr lang="en-US" sz="1300" dirty="0">
                <a:solidFill>
                  <a:schemeClr val="bg1"/>
                </a:solidFill>
              </a:rPr>
              <a:t>12-character passphrase: Centuries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pPr marL="0"/>
            <a:r>
              <a:rPr lang="en-US" sz="1300" dirty="0">
                <a:solidFill>
                  <a:schemeClr val="bg1"/>
                </a:solidFill>
              </a:rPr>
              <a:t>Defenses:</a:t>
            </a:r>
          </a:p>
          <a:p>
            <a:r>
              <a:rPr lang="en-US" sz="1300" dirty="0">
                <a:solidFill>
                  <a:schemeClr val="bg1"/>
                </a:solidFill>
              </a:rPr>
              <a:t>Use 12+ character passwords</a:t>
            </a:r>
          </a:p>
          <a:p>
            <a:r>
              <a:rPr lang="en-US" sz="1300" dirty="0">
                <a:solidFill>
                  <a:schemeClr val="bg1"/>
                </a:solidFill>
              </a:rPr>
              <a:t>Enable account lockouts</a:t>
            </a:r>
          </a:p>
          <a:p>
            <a:r>
              <a:rPr lang="en-US" sz="1300" dirty="0">
                <a:solidFill>
                  <a:schemeClr val="bg1"/>
                </a:solidFill>
              </a:rPr>
              <a:t>Implement rate limiting</a:t>
            </a:r>
          </a:p>
          <a:p>
            <a:r>
              <a:rPr lang="en-US" sz="1300" dirty="0">
                <a:solidFill>
                  <a:schemeClr val="bg1"/>
                </a:solidFill>
              </a:rPr>
              <a:t>Use CAPTCHA systems</a:t>
            </a:r>
          </a:p>
        </p:txBody>
      </p:sp>
    </p:spTree>
    <p:extLst>
      <p:ext uri="{BB962C8B-B14F-4D97-AF65-F5344CB8AC3E}">
        <p14:creationId xmlns:p14="http://schemas.microsoft.com/office/powerpoint/2010/main" val="143268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930A9-281D-D0D9-2C30-21D9F250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C57EE3-60BF-5259-E734-953771FA9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29505B-C5B0-6248-32D8-58CB3DB7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2496AC-518D-C4A3-0125-DA2B96A46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9EFBF0-652A-9B15-8DF5-D4379690D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10C776-7788-499E-D43E-79C5FFB2B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65BC2C-CDA6-4FE2-2116-5D2C0EA11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04BF9D-3CC9-9300-9F7C-EE5777DC5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8A3F2F-8008-AEC7-E4A7-077DF9E2B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19DF02-5ED6-5B73-834B-B493CFA46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0AC04-5682-4F24-83D1-D583F67A9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8ADC1C-E611-7712-79D2-E45DE82A9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68C7A8-6074-F059-FD55-10F405DD6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907EDB-5A39-CE58-9E9B-35A6DE4D7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B85E65-556C-06EB-F5C3-9E461FCF8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357B12-9C1E-E587-5521-CD2803F3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6F5D89-CA36-E40C-561D-EFF25FB1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340B4-0E9E-31ED-AB9D-6D3AE1C56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EA6C08-4469-90C2-81BE-58BA2E7F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4A767E-AF9A-9635-21F0-A370F0245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F2539-CE64-8AA0-206C-49528D41D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32A00-8B76-818A-9DFA-3C4F3A09E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C4B64D-48E6-21CA-AB5C-1FC149A2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Credential Stuffing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75E1-D9EF-B9B5-EDDC-F40C1B16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What Is Credential Stuffing?</a:t>
            </a:r>
          </a:p>
          <a:p>
            <a:r>
              <a:rPr lang="en-US" sz="1300">
                <a:solidFill>
                  <a:schemeClr val="bg1"/>
                </a:solidFill>
              </a:rPr>
              <a:t>Uses breach username/password pairs</a:t>
            </a:r>
          </a:p>
          <a:p>
            <a:r>
              <a:rPr lang="en-US" sz="1300">
                <a:solidFill>
                  <a:schemeClr val="bg1"/>
                </a:solidFill>
              </a:rPr>
              <a:t>Automated testing across websites</a:t>
            </a:r>
          </a:p>
          <a:p>
            <a:r>
              <a:rPr lang="en-US" sz="1300">
                <a:solidFill>
                  <a:schemeClr val="bg1"/>
                </a:solidFill>
              </a:rPr>
              <a:t>Exploits password reuse habits</a:t>
            </a:r>
          </a:p>
          <a:p>
            <a:r>
              <a:rPr lang="en-US" sz="1300">
                <a:solidFill>
                  <a:schemeClr val="bg1"/>
                </a:solidFill>
              </a:rPr>
              <a:t>0.1-2% success rates = thousands of compromises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The Breach Ecosystem:</a:t>
            </a:r>
          </a:p>
          <a:p>
            <a:r>
              <a:rPr lang="en-US" sz="1300">
                <a:solidFill>
                  <a:schemeClr val="bg1"/>
                </a:solidFill>
              </a:rPr>
              <a:t>Major breaches expose billions of credentials</a:t>
            </a:r>
          </a:p>
          <a:p>
            <a:r>
              <a:rPr lang="en-US" sz="1300">
                <a:solidFill>
                  <a:schemeClr val="bg1"/>
                </a:solidFill>
              </a:rPr>
              <a:t>Credentials sold on dark web</a:t>
            </a:r>
          </a:p>
          <a:p>
            <a:r>
              <a:rPr lang="en-US" sz="1300">
                <a:solidFill>
                  <a:schemeClr val="bg1"/>
                </a:solidFill>
              </a:rPr>
              <a:t>Automated tools make attacks scalable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Real Impact:</a:t>
            </a:r>
          </a:p>
          <a:p>
            <a:r>
              <a:rPr lang="en-US" sz="1300">
                <a:solidFill>
                  <a:schemeClr val="bg1"/>
                </a:solidFill>
              </a:rPr>
              <a:t>LinkedIn breach ? Banking compromises</a:t>
            </a:r>
          </a:p>
          <a:p>
            <a:r>
              <a:rPr lang="en-US" sz="1300">
                <a:solidFill>
                  <a:schemeClr val="bg1"/>
                </a:solidFill>
              </a:rPr>
              <a:t>Gaming breach ? Email takeovers</a:t>
            </a:r>
          </a:p>
          <a:p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Critical Defense:</a:t>
            </a:r>
          </a:p>
          <a:p>
            <a:r>
              <a:rPr lang="en-US" sz="1300">
                <a:solidFill>
                  <a:schemeClr val="bg1"/>
                </a:solidFill>
              </a:rPr>
              <a:t>Never reuse passwords</a:t>
            </a:r>
          </a:p>
          <a:p>
            <a:r>
              <a:rPr lang="en-US" sz="1300">
                <a:solidFill>
                  <a:schemeClr val="bg1"/>
                </a:solidFill>
              </a:rPr>
              <a:t>Monitor breach notifications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B4B41-6CD6-1A30-9026-566B70785495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7682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745D5-F8D9-22EA-6DCC-279B237E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Hygiene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91C07-582B-8486-2E69-B58B4349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46" y="513828"/>
            <a:ext cx="4978592" cy="56269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Core Principles: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LENGTH OVER COMPLEXITY:</a:t>
            </a:r>
          </a:p>
          <a:p>
            <a:r>
              <a:rPr lang="en-US" sz="1400">
                <a:solidFill>
                  <a:schemeClr val="bg1"/>
                </a:solidFill>
              </a:rPr>
              <a:t>12+ characters minimum</a:t>
            </a:r>
          </a:p>
          <a:p>
            <a:r>
              <a:rPr lang="en-US" sz="1400">
                <a:solidFill>
                  <a:schemeClr val="bg1"/>
                </a:solidFill>
              </a:rPr>
              <a:t>Passphrases &gt; complex short passwords</a:t>
            </a:r>
          </a:p>
          <a:p>
            <a:r>
              <a:rPr lang="en-US" sz="1400">
                <a:solidFill>
                  <a:schemeClr val="bg1"/>
                </a:solidFill>
              </a:rPr>
              <a:t>'coffee-mountain-dancing' &gt; 'P@ss1!'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UNIQUENESS IS CRITICAL:</a:t>
            </a:r>
          </a:p>
          <a:p>
            <a:r>
              <a:rPr lang="en-US" sz="1400">
                <a:solidFill>
                  <a:schemeClr val="bg1"/>
                </a:solidFill>
              </a:rPr>
              <a:t>Every account needs unique password</a:t>
            </a:r>
          </a:p>
          <a:p>
            <a:r>
              <a:rPr lang="en-US" sz="1400">
                <a:solidFill>
                  <a:schemeClr val="bg1"/>
                </a:solidFill>
              </a:rPr>
              <a:t>No theme variations across accounts</a:t>
            </a:r>
          </a:p>
          <a:p>
            <a:r>
              <a:rPr lang="en-US" sz="1400">
                <a:solidFill>
                  <a:schemeClr val="bg1"/>
                </a:solidFill>
              </a:rPr>
              <a:t>Prevents cascade failures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AVOID PREDICTABLE PATTERNS:</a:t>
            </a:r>
          </a:p>
          <a:p>
            <a:r>
              <a:rPr lang="en-US" sz="1400">
                <a:solidFill>
                  <a:schemeClr val="bg1"/>
                </a:solidFill>
              </a:rPr>
              <a:t>No personal information</a:t>
            </a:r>
          </a:p>
          <a:p>
            <a:r>
              <a:rPr lang="en-US" sz="1400">
                <a:solidFill>
                  <a:schemeClr val="bg1"/>
                </a:solidFill>
              </a:rPr>
              <a:t>No keyboard patterns</a:t>
            </a:r>
          </a:p>
          <a:p>
            <a:r>
              <a:rPr lang="en-US" sz="1400">
                <a:solidFill>
                  <a:schemeClr val="bg1"/>
                </a:solidFill>
              </a:rPr>
              <a:t>No simple substitutions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REGULAR MAINTENANCE:</a:t>
            </a:r>
          </a:p>
          <a:p>
            <a:r>
              <a:rPr lang="en-US" sz="1400">
                <a:solidFill>
                  <a:schemeClr val="bg1"/>
                </a:solidFill>
              </a:rPr>
              <a:t>Change after breaches</a:t>
            </a:r>
          </a:p>
          <a:p>
            <a:r>
              <a:rPr lang="en-US" sz="1400">
                <a:solidFill>
                  <a:schemeClr val="bg1"/>
                </a:solidFill>
              </a:rPr>
              <a:t>Update critical accounts periodically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D746A-0BF3-8542-9CC2-F9E0DA92367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2975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FD36D-5381-29CE-18EB-63CF342D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st Practices for Building Defense-in-Depth Layers">
            <a:extLst>
              <a:ext uri="{FF2B5EF4-FFF2-40B4-BE49-F238E27FC236}">
                <a16:creationId xmlns:a16="http://schemas.microsoft.com/office/drawing/2014/main" id="{29974B82-7EB8-E0B1-C5CD-9EC89EC6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9B029-CFBF-768D-CDE0-B6F18F79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Defense Practices</a:t>
            </a:r>
            <a:endParaRPr lang="en-US" sz="6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5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up of a keyboard">
            <a:extLst>
              <a:ext uri="{FF2B5EF4-FFF2-40B4-BE49-F238E27FC236}">
                <a16:creationId xmlns:a16="http://schemas.microsoft.com/office/drawing/2014/main" id="{4FF11E07-FAE6-A3D6-B4FE-5438FF01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7780A-F118-9323-5908-B9BBED6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Password Managers: Security Command Center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60222-E6D1-AB2D-4D64-04A18465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552" y="557189"/>
            <a:ext cx="6167246" cy="557189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/>
            <a:r>
              <a:rPr lang="en-US" sz="1400" dirty="0">
                <a:solidFill>
                  <a:srgbClr val="FFFFFF"/>
                </a:solidFill>
              </a:rPr>
              <a:t>Why Password Managers:</a:t>
            </a:r>
          </a:p>
          <a:p>
            <a:r>
              <a:rPr lang="en-US" sz="1400" dirty="0">
                <a:solidFill>
                  <a:srgbClr val="FFFFFF"/>
                </a:solidFill>
              </a:rPr>
              <a:t>Generate cryptographically random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Store passwords in encrypted vault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Enable unique passwords for every account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Autofill prevents keylogger attacks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Sync securely across devices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/>
            <a:r>
              <a:rPr lang="en-US" sz="1400" dirty="0">
                <a:solidFill>
                  <a:srgbClr val="FFFFFF"/>
                </a:solidFill>
              </a:rPr>
              <a:t>Popular Options: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Bitwarden</a:t>
            </a:r>
            <a:r>
              <a:rPr lang="en-US" sz="1400" dirty="0">
                <a:solidFill>
                  <a:srgbClr val="FFFFFF"/>
                </a:solidFill>
              </a:rPr>
              <a:t> - Open source, free tier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1Password - Premium features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KeePassXC</a:t>
            </a:r>
            <a:r>
              <a:rPr lang="en-US" sz="1400" dirty="0">
                <a:solidFill>
                  <a:srgbClr val="FFFFFF"/>
                </a:solidFill>
              </a:rPr>
              <a:t> - Offline control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Dashlane</a:t>
            </a:r>
            <a:r>
              <a:rPr lang="en-US" sz="1400" dirty="0">
                <a:solidFill>
                  <a:srgbClr val="FFFFFF"/>
                </a:solidFill>
              </a:rPr>
              <a:t> - User-friendly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pPr marL="0"/>
            <a:r>
              <a:rPr lang="en-US" sz="1400" dirty="0">
                <a:solidFill>
                  <a:srgbClr val="FFFFFF"/>
                </a:solidFill>
              </a:rPr>
              <a:t>LAB ACTIVITIES: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1. Install password manager</a:t>
            </a:r>
          </a:p>
          <a:p>
            <a:r>
              <a:rPr lang="en-US" sz="1400" dirty="0">
                <a:solidFill>
                  <a:srgbClr val="FFFFFF"/>
                </a:solidFill>
              </a:rPr>
              <a:t>2. Create strong master password</a:t>
            </a:r>
          </a:p>
          <a:p>
            <a:r>
              <a:rPr lang="en-US" sz="1400" dirty="0">
                <a:solidFill>
                  <a:srgbClr val="FFFFFF"/>
                </a:solidFill>
              </a:rPr>
              <a:t>3. Import existing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4. Generate new strong passwords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5. Practice autofill features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9E605-9A3C-3915-C747-9F764B6E640B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8587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0DC550-9793-077F-E055-8BB803E6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Two-Factor Authentication (2FA)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601ED-2DB9-E9BB-5DB4-1EFD5D89F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2FA Fundamentals: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Something you KNOW + Something you HAVE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Password + Phone/App</a:t>
            </a:r>
          </a:p>
          <a:p>
            <a:r>
              <a:rPr lang="en-US" sz="1600" dirty="0">
                <a:solidFill>
                  <a:schemeClr val="bg1"/>
                </a:solidFill>
              </a:rPr>
              <a:t>Dramatically reduces compromise risk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Protects even with compromised passwords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2FA Methods: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SMS (Least Secure):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Convenient but vulnerable to SIM swapping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Authenticator Apps (Recommended):</a:t>
            </a:r>
          </a:p>
          <a:p>
            <a:r>
              <a:rPr lang="en-US" sz="1600" dirty="0">
                <a:solidFill>
                  <a:schemeClr val="bg1"/>
                </a:solidFill>
              </a:rPr>
              <a:t>Google Authenticator, Authy, Microsoft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Time-based codes generated locally</a:t>
            </a:r>
          </a:p>
          <a:p>
            <a:r>
              <a:rPr lang="en-US" sz="1600" dirty="0">
                <a:solidFill>
                  <a:schemeClr val="bg1"/>
                </a:solidFill>
              </a:rPr>
              <a:t>Work offline, more secure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70C59-93CE-C716-AAAB-42E99CBD1C7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859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007E9B-5D4C-54E1-4C55-C31F916E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2FA Implementation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721CF-3499-9E15-9CD9-69794ED5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PRIORITY ACCOUNTS: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1. Email (password reset gateway)</a:t>
            </a:r>
          </a:p>
          <a:p>
            <a:r>
              <a:rPr lang="en-US" sz="1100" dirty="0">
                <a:solidFill>
                  <a:schemeClr val="bg1"/>
                </a:solidFill>
              </a:rPr>
              <a:t>2. Financial institutions</a:t>
            </a:r>
          </a:p>
          <a:p>
            <a:r>
              <a:rPr lang="en-US" sz="1100" dirty="0">
                <a:solidFill>
                  <a:schemeClr val="bg1"/>
                </a:solidFill>
              </a:rPr>
              <a:t>3. Work/professional accounts</a:t>
            </a:r>
          </a:p>
          <a:p>
            <a:r>
              <a:rPr lang="en-US" sz="1100" dirty="0">
                <a:solidFill>
                  <a:schemeClr val="bg1"/>
                </a:solidFill>
              </a:rPr>
              <a:t>4. Social media with personal data</a:t>
            </a:r>
          </a:p>
          <a:p>
            <a:r>
              <a:rPr lang="en-US" sz="1100" dirty="0">
                <a:solidFill>
                  <a:schemeClr val="bg1"/>
                </a:solidFill>
              </a:rPr>
              <a:t>5. Cloud storage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SETUP PROCESS: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Go to account security settings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Select Two-Factor Authentication</a:t>
            </a:r>
          </a:p>
          <a:p>
            <a:r>
              <a:rPr lang="en-US" sz="1100" dirty="0">
                <a:solidFill>
                  <a:schemeClr val="bg1"/>
                </a:solidFill>
              </a:rPr>
              <a:t>Choose authenticator app over SMS</a:t>
            </a:r>
          </a:p>
          <a:p>
            <a:r>
              <a:rPr lang="en-US" sz="1100" dirty="0">
                <a:solidFill>
                  <a:schemeClr val="bg1"/>
                </a:solidFill>
              </a:rPr>
              <a:t>Scan QR code with app</a:t>
            </a:r>
          </a:p>
          <a:p>
            <a:r>
              <a:rPr lang="en-US" sz="1100" dirty="0">
                <a:solidFill>
                  <a:schemeClr val="bg1"/>
                </a:solidFill>
              </a:rPr>
              <a:t>Test with generated code</a:t>
            </a:r>
          </a:p>
          <a:p>
            <a:r>
              <a:rPr lang="en-US" sz="1100" dirty="0">
                <a:solidFill>
                  <a:schemeClr val="bg1"/>
                </a:solidFill>
              </a:rPr>
              <a:t>SAVE backup codes securely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BACKUP PLANNING:</a:t>
            </a:r>
          </a:p>
          <a:p>
            <a:r>
              <a:rPr lang="en-US" sz="1100" dirty="0">
                <a:solidFill>
                  <a:schemeClr val="bg1"/>
                </a:solidFill>
              </a:rPr>
              <a:t>Store codes in password manager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Consider backup authenticator</a:t>
            </a:r>
          </a:p>
          <a:p>
            <a:r>
              <a:rPr lang="en-US" sz="1100" dirty="0">
                <a:solidFill>
                  <a:schemeClr val="bg1"/>
                </a:solidFill>
              </a:rPr>
              <a:t>Update recovery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688A7-A13D-911F-16B0-656B3B2DF551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2332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B12D7D-5873-888C-E5C9-49129382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41" y="61552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Security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85F03-AC6B-DBC6-73C8-9E5AF4D00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5267" y="489259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AUDIT CHECKLIST: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PASSWORD ANALYSIS: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List all online accounts</a:t>
            </a:r>
          </a:p>
          <a:p>
            <a:r>
              <a:rPr lang="en-US" sz="1100" dirty="0">
                <a:solidFill>
                  <a:schemeClr val="bg1"/>
                </a:solidFill>
              </a:rPr>
              <a:t>Identify reused passwords</a:t>
            </a:r>
          </a:p>
          <a:p>
            <a:r>
              <a:rPr lang="en-US" sz="1100" dirty="0">
                <a:solidFill>
                  <a:schemeClr val="bg1"/>
                </a:solidFill>
              </a:rPr>
              <a:t>Check against breach databases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Rate password strength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2FA STATUS: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Which accounts have 2FA enabled?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Which priority accounts lack 2FA?</a:t>
            </a:r>
          </a:p>
          <a:p>
            <a:r>
              <a:rPr lang="en-US" sz="1100" dirty="0">
                <a:solidFill>
                  <a:schemeClr val="bg1"/>
                </a:solidFill>
              </a:rPr>
              <a:t>What 2FA methods are used?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ACTION PLAN:</a:t>
            </a:r>
          </a:p>
          <a:p>
            <a:r>
              <a:rPr lang="en-US" sz="1100" dirty="0">
                <a:solidFill>
                  <a:schemeClr val="bg1"/>
                </a:solidFill>
              </a:rPr>
              <a:t>1. Immediate: Enable 2FA on email/banking</a:t>
            </a:r>
          </a:p>
          <a:p>
            <a:r>
              <a:rPr lang="en-US" sz="1100" dirty="0">
                <a:solidFill>
                  <a:schemeClr val="bg1"/>
                </a:solidFill>
              </a:rPr>
              <a:t>2. This week: Set up password manager</a:t>
            </a:r>
          </a:p>
          <a:p>
            <a:r>
              <a:rPr lang="en-US" sz="1100" dirty="0">
                <a:solidFill>
                  <a:schemeClr val="bg1"/>
                </a:solidFill>
              </a:rPr>
              <a:t>3. This month: Update weak passwords</a:t>
            </a:r>
          </a:p>
          <a:p>
            <a:r>
              <a:rPr lang="en-US" sz="1100" dirty="0">
                <a:solidFill>
                  <a:schemeClr val="bg1"/>
                </a:solidFill>
              </a:rPr>
              <a:t>4. Ongoing: Regular maintenance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EXERCISE: Complete audit worksheet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73C10-6B97-1F51-E266-A1FBD648B75D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488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4D0C9-45A6-7345-AFFE-753E505F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" y="613287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Resources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EA49-222F-B762-49A3-4BF3B2CAD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5263" y="585049"/>
            <a:ext cx="6584444" cy="54833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ESSENTIAL TOOLS: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PASSWORD MANAGERS: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Bitwarden</a:t>
            </a:r>
            <a:r>
              <a:rPr lang="en-US" sz="1400" dirty="0">
                <a:solidFill>
                  <a:schemeClr val="bg1"/>
                </a:solidFill>
              </a:rPr>
              <a:t>: bitwarden.com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1Password: 1password.com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KeePassXC</a:t>
            </a:r>
            <a:r>
              <a:rPr lang="en-US" sz="1400" dirty="0">
                <a:solidFill>
                  <a:schemeClr val="bg1"/>
                </a:solidFill>
              </a:rPr>
              <a:t>: keepassxc.org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BREACH MONITORING: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Have I Been </a:t>
            </a:r>
            <a:r>
              <a:rPr lang="en-US" sz="1400" dirty="0" err="1">
                <a:solidFill>
                  <a:schemeClr val="bg1"/>
                </a:solidFill>
              </a:rPr>
              <a:t>Pwned</a:t>
            </a:r>
            <a:r>
              <a:rPr lang="en-US" sz="1400" dirty="0">
                <a:solidFill>
                  <a:schemeClr val="bg1"/>
                </a:solidFill>
              </a:rPr>
              <a:t>: haveibeenpwned.com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Firefox Monitor: monitor.firefox.com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LEARNING:</a:t>
            </a:r>
          </a:p>
          <a:p>
            <a:r>
              <a:rPr lang="en-US" sz="1400" dirty="0">
                <a:solidFill>
                  <a:schemeClr val="bg1"/>
                </a:solidFill>
              </a:rPr>
              <a:t>SANS Awareness: sans.org</a:t>
            </a:r>
          </a:p>
          <a:p>
            <a:r>
              <a:rPr lang="en-US" sz="1400" dirty="0">
                <a:solidFill>
                  <a:schemeClr val="bg1"/>
                </a:solidFill>
              </a:rPr>
              <a:t>CISA Tips: cisa.gov/cybersecurity-tips</a:t>
            </a:r>
          </a:p>
          <a:p>
            <a:r>
              <a:rPr lang="en-US" sz="1400" dirty="0">
                <a:solidFill>
                  <a:schemeClr val="bg1"/>
                </a:solidFill>
              </a:rPr>
              <a:t>EFF Guide: eff.org/</a:t>
            </a:r>
            <a:r>
              <a:rPr lang="en-US" sz="1400" dirty="0" err="1">
                <a:solidFill>
                  <a:schemeClr val="bg1"/>
                </a:solidFill>
              </a:rPr>
              <a:t>deeplinks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NEXT STEPS: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Implement action plan</a:t>
            </a:r>
          </a:p>
          <a:p>
            <a:r>
              <a:rPr lang="en-US" sz="1400" dirty="0">
                <a:solidFill>
                  <a:schemeClr val="bg1"/>
                </a:solidFill>
              </a:rPr>
              <a:t>Join security communities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Consider advanced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5CC52-77F6-110F-2E7F-1AE32EDCC6AE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1196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2FCE1E-EA08-9612-8A4B-4CABAF80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Goals &amp;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68ADE-AC7F-D0D8-FDE7-165BAB21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By the end of this workshop, you will: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Understand password attack mechanics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Identify password vulnerabilities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Implement strong password strategies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password managers effectively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Set up two-factor authentication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Defend against social engineering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Apply practical cybersecurity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E10C3-0C11-8B5C-023C-24BDE78FE570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597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up of a keyboard">
            <a:extLst>
              <a:ext uri="{FF2B5EF4-FFF2-40B4-BE49-F238E27FC236}">
                <a16:creationId xmlns:a16="http://schemas.microsoft.com/office/drawing/2014/main" id="{510A6EF6-E5B2-5538-846E-D8B0BB74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b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CFECE-E736-5D7B-3A0A-12AE4A3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Workshop Complete!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5289-8BAC-0CB3-0CBC-40F1085C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743" y="557188"/>
            <a:ext cx="6777469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WHAT YOU LEARNED:</a:t>
            </a:r>
          </a:p>
          <a:p>
            <a:r>
              <a:rPr lang="en-US" sz="2000">
                <a:solidFill>
                  <a:srgbClr val="FFFFFF"/>
                </a:solidFill>
              </a:rPr>
              <a:t>Password attack methods and defenses</a:t>
            </a:r>
          </a:p>
          <a:p>
            <a:r>
              <a:rPr lang="en-US" sz="2000">
                <a:solidFill>
                  <a:srgbClr val="FFFFFF"/>
                </a:solidFill>
              </a:rPr>
              <a:t>Password hygiene best practices</a:t>
            </a:r>
          </a:p>
          <a:p>
            <a:r>
              <a:rPr lang="en-US" sz="2000">
                <a:solidFill>
                  <a:srgbClr val="FFFFFF"/>
                </a:solidFill>
              </a:rPr>
              <a:t>Password manager usage</a:t>
            </a:r>
          </a:p>
          <a:p>
            <a:r>
              <a:rPr lang="en-US" sz="2000">
                <a:solidFill>
                  <a:srgbClr val="FFFFFF"/>
                </a:solidFill>
              </a:rPr>
              <a:t>Two-factor authentication setup</a:t>
            </a:r>
          </a:p>
          <a:p>
            <a:r>
              <a:rPr lang="en-US" sz="2000">
                <a:solidFill>
                  <a:srgbClr val="FFFFFF"/>
                </a:solidFill>
              </a:rPr>
              <a:t>Security audit techniques</a:t>
            </a:r>
          </a:p>
          <a:p>
            <a:pPr marL="0"/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CERTIFICATE:</a:t>
            </a:r>
          </a:p>
          <a:p>
            <a:r>
              <a:rPr lang="en-US" sz="2000">
                <a:solidFill>
                  <a:srgbClr val="FFFFFF"/>
                </a:solidFill>
              </a:rPr>
              <a:t>Available upon request</a:t>
            </a:r>
          </a:p>
          <a:p>
            <a:r>
              <a:rPr lang="en-US" sz="2000">
                <a:solidFill>
                  <a:srgbClr val="FFFFFF"/>
                </a:solidFill>
              </a:rPr>
              <a:t>Thank you for attending!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4CE64-8DCE-98B0-2D1B-81DC456CCAF7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5437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A purple background with white text&#10;&#10;AI-generated content may be incorrect.">
            <a:extLst>
              <a:ext uri="{FF2B5EF4-FFF2-40B4-BE49-F238E27FC236}">
                <a16:creationId xmlns:a16="http://schemas.microsoft.com/office/drawing/2014/main" id="{50F44E1C-58BE-805D-07BA-B714920D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1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942589F-9EC8-90AF-F2BB-BB61BD8F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4"/>
          <a:stretch>
            <a:fillRect/>
          </a:stretch>
        </p:blipFill>
        <p:spPr>
          <a:xfrm>
            <a:off x="1313855" y="1123527"/>
            <a:ext cx="4544752" cy="4604800"/>
          </a:xfrm>
          <a:prstGeom prst="rect">
            <a:avLst/>
          </a:prstGeom>
        </p:spPr>
      </p:pic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24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2A032160-74E0-5E4C-7031-2C35EA3C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>
            <a:fillRect/>
          </a:stretch>
        </p:blipFill>
        <p:spPr bwMode="auto">
          <a:xfrm>
            <a:off x="6343240" y="1123527"/>
            <a:ext cx="4549726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9C1229-0D7A-3541-47CD-C0A526CF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Structure &amp;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CCA78-DEE4-A7E4-3C1C-4570E799E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SECTION 1: Foundation (35-40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Password basics and fundamentals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Attack vectors overview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2: Attack Types (50-60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Live demonstrations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Interactive exercises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3: Defense Practices (40-50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Password manager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Security audit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SECTION 4: Advanced Security (20-30 min)</a:t>
            </a:r>
          </a:p>
          <a:p>
            <a:r>
              <a:rPr lang="en-US" sz="1800" dirty="0">
                <a:solidFill>
                  <a:schemeClr val="bg1"/>
                </a:solidFill>
              </a:rPr>
              <a:t>Two-factor authentication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Resources and 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E1485-5748-883B-8CB8-35928B144F86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783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65AD6-BDAB-3DD3-8C65-6EFD5F15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Password Authentication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5EF6-A08C-6E40-ADAD-AEE8217F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152" y="630936"/>
            <a:ext cx="4978592" cy="56269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What Are Passwords?</a:t>
            </a:r>
          </a:p>
          <a:p>
            <a:r>
              <a:rPr lang="en-US" sz="1700" dirty="0">
                <a:solidFill>
                  <a:schemeClr val="bg1"/>
                </a:solidFill>
              </a:rPr>
              <a:t>Primary digital identity verification method</a:t>
            </a:r>
          </a:p>
          <a:p>
            <a:r>
              <a:rPr lang="en-US" sz="1700" dirty="0">
                <a:solidFill>
                  <a:schemeClr val="bg1"/>
                </a:solidFill>
              </a:rPr>
              <a:t>Shared secrets between users and systems</a:t>
            </a:r>
          </a:p>
          <a:p>
            <a:r>
              <a:rPr lang="en-US" sz="1700" dirty="0">
                <a:solidFill>
                  <a:schemeClr val="bg1"/>
                </a:solidFill>
              </a:rPr>
              <a:t>First line of defense for accounts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How Password Storage Works:</a:t>
            </a:r>
          </a:p>
          <a:p>
            <a:r>
              <a:rPr lang="en-US" sz="1700" dirty="0">
                <a:solidFill>
                  <a:schemeClr val="bg1"/>
                </a:solidFill>
              </a:rPr>
              <a:t>Systems store password HASHES, not passwords</a:t>
            </a:r>
          </a:p>
          <a:p>
            <a:r>
              <a:rPr lang="en-US" sz="1700" dirty="0">
                <a:solidFill>
                  <a:schemeClr val="bg1"/>
                </a:solidFill>
              </a:rPr>
              <a:t>Hashing = one-way mathematical transformation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Same password = same hash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Why Passwords Are Targeted:</a:t>
            </a:r>
          </a:p>
          <a:p>
            <a:r>
              <a:rPr lang="en-US" sz="1700" dirty="0">
                <a:solidFill>
                  <a:schemeClr val="bg1"/>
                </a:solidFill>
              </a:rPr>
              <a:t>Gateway to personal and financial data</a:t>
            </a:r>
          </a:p>
          <a:p>
            <a:r>
              <a:rPr lang="en-US" sz="1700" dirty="0">
                <a:solidFill>
                  <a:schemeClr val="bg1"/>
                </a:solidFill>
              </a:rPr>
              <a:t>Often reused across multiple accounts</a:t>
            </a:r>
          </a:p>
          <a:p>
            <a:r>
              <a:rPr lang="en-US" sz="1700" dirty="0">
                <a:solidFill>
                  <a:schemeClr val="bg1"/>
                </a:solidFill>
              </a:rPr>
              <a:t>Predictable human password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77307-7DBD-AABB-91DB-5448A8D8E2C9}"/>
              </a:ext>
            </a:extLst>
          </p:cNvPr>
          <p:cNvSpPr txBox="1"/>
          <p:nvPr/>
        </p:nvSpPr>
        <p:spPr>
          <a:xfrm>
            <a:off x="8255000" y="6350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000">
                <a:solidFill>
                  <a:srgbClr val="80808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809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19CA-BB73-2658-B4E6-40C0482E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1F421E0D-11FB-BC81-FE72-E015B777E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 r="-1" b="13430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B1A220-7828-A7EC-7BAD-AD5DE451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Password Attack Methods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Kali Linux 2023 Wallpapers - Wallpaper Cave">
            <a:extLst>
              <a:ext uri="{FF2B5EF4-FFF2-40B4-BE49-F238E27FC236}">
                <a16:creationId xmlns:a16="http://schemas.microsoft.com/office/drawing/2014/main" id="{A3C9E2B2-6B09-6D97-ACD7-179AAA29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Kali Linux Common commands 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5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2200" dirty="0" err="1">
                <a:solidFill>
                  <a:schemeClr val="bg1"/>
                </a:solidFill>
              </a:rPr>
              <a:t>sudo</a:t>
            </a:r>
            <a:r>
              <a:rPr lang="en-US" sz="2200" dirty="0">
                <a:solidFill>
                  <a:schemeClr val="bg1"/>
                </a:solidFill>
              </a:rPr>
              <a:t> – Run a command as a superuser (administrator privileges).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nano – Text editor or can create files.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cat – Display the content of a file directly in the terminal.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cd / cd.. – cd to go into a folder, and cd.. to go back to the previous folder. 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ls – List files and directories in the current folder.</a:t>
            </a:r>
          </a:p>
          <a:p>
            <a:pPr>
              <a:defRPr sz="1800"/>
            </a:pPr>
            <a:r>
              <a:rPr lang="en-US" sz="2200" dirty="0" err="1">
                <a:solidFill>
                  <a:schemeClr val="bg1"/>
                </a:solidFill>
              </a:rPr>
              <a:t>pwd</a:t>
            </a:r>
            <a:r>
              <a:rPr lang="en-US" sz="2200" dirty="0">
                <a:solidFill>
                  <a:schemeClr val="bg1"/>
                </a:solidFill>
              </a:rPr>
              <a:t> – Show the full path of the current working directory.</a:t>
            </a:r>
          </a:p>
          <a:p>
            <a:pPr>
              <a:defRPr sz="1800"/>
            </a:pPr>
            <a:r>
              <a:rPr lang="en-US" sz="2200" dirty="0">
                <a:solidFill>
                  <a:schemeClr val="bg1"/>
                </a:solidFill>
              </a:rPr>
              <a:t>unzip - </a:t>
            </a:r>
            <a:r>
              <a:rPr lang="en-US" sz="2400" dirty="0">
                <a:solidFill>
                  <a:schemeClr val="bg1"/>
                </a:solidFill>
              </a:rPr>
              <a:t>Extract files from a ZIP folder.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A9862-46E2-2EFA-56CC-FBE5877B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a lock and keyword&#10;&#10;AI-generated content may be incorrect.">
            <a:extLst>
              <a:ext uri="{FF2B5EF4-FFF2-40B4-BE49-F238E27FC236}">
                <a16:creationId xmlns:a16="http://schemas.microsoft.com/office/drawing/2014/main" id="{D597A93E-AC8B-3560-F4C7-1962629BCE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0325" b="5406"/>
          <a:stretch>
            <a:fillRect/>
          </a:stretch>
        </p:blipFill>
        <p:spPr>
          <a:xfrm>
            <a:off x="-1" y="9154"/>
            <a:ext cx="12192001" cy="685799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A268E-86B3-AF7D-23CA-30A69CE2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Dictionary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E2DD8-E737-7F52-7E15-E50BE04F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5375" y="557189"/>
            <a:ext cx="5158424" cy="5571899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/>
            <a:r>
              <a:rPr lang="en-US" sz="2200" dirty="0">
                <a:solidFill>
                  <a:srgbClr val="FFFFFF"/>
                </a:solidFill>
              </a:rPr>
              <a:t>Dictionary Attack Strategy: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Uses precompiled common password lists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Includes leaked breach passwords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Tests common character substitutions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Much faster than brute force for weak passwords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Common Sources: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Top 10,000 most used passwords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Dictionary words in multiple languages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Keyboard patterns (qwerty, 123456)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Personal information patterns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Example Weak Passwords: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'password123' - Common word + number</a:t>
            </a:r>
          </a:p>
          <a:p>
            <a:r>
              <a:rPr lang="en-US" sz="2200" dirty="0">
                <a:solidFill>
                  <a:srgbClr val="FFFFFF"/>
                </a:solidFill>
              </a:rPr>
              <a:t>'P@ssw0rd!' - Simple substitutions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marL="0"/>
            <a:r>
              <a:rPr lang="en-US" sz="2200" dirty="0">
                <a:solidFill>
                  <a:srgbClr val="FFFFFF"/>
                </a:solidFill>
              </a:rPr>
              <a:t>Defense: Avoid dictionary words entirely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FC17C-0553-E4CE-900E-D0075E8B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Rectangle 109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D8EAD-9313-7093-CE77-72E6903F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What is John the Ripper?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E79E-F94A-9AE8-D785-218589D1F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endParaRPr lang="en-US" sz="1700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A powerful </a:t>
            </a:r>
            <a:r>
              <a:rPr lang="en-US" sz="1700" b="1" dirty="0">
                <a:solidFill>
                  <a:schemeClr val="bg1"/>
                </a:solidFill>
              </a:rPr>
              <a:t>password-cracking tool</a:t>
            </a:r>
            <a:r>
              <a:rPr lang="en-US" sz="1700" dirty="0">
                <a:solidFill>
                  <a:schemeClr val="bg1"/>
                </a:solidFill>
              </a:rPr>
              <a:t> used by security professionals.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Helps find weak passwords by trying to crack them using different techniques.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Supports dictionary attacks, brute-force attacks, and hybrid attacks.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Commonly used to crack password-protected ZIP files, hashes, and user accounts.</a:t>
            </a:r>
          </a:p>
          <a:p>
            <a:pPr>
              <a:defRPr sz="1800"/>
            </a:pPr>
            <a:r>
              <a:rPr lang="en-US" sz="1700" dirty="0">
                <a:solidFill>
                  <a:schemeClr val="bg1"/>
                </a:solidFill>
              </a:rPr>
              <a:t>Popular in penetration testing and cybersecurity training.</a:t>
            </a:r>
          </a:p>
          <a:p>
            <a:pPr marL="0" indent="0">
              <a:buNone/>
              <a:defRPr sz="1800"/>
            </a:pPr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ara Install John the Ripper Password Cracking Tool | Jobs Team Project">
            <a:extLst>
              <a:ext uri="{FF2B5EF4-FFF2-40B4-BE49-F238E27FC236}">
                <a16:creationId xmlns:a16="http://schemas.microsoft.com/office/drawing/2014/main" id="{E517D3D2-F440-ADC5-6E58-4726272B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595726"/>
            <a:ext cx="5666547" cy="56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4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E1DC37-9810-DE04-7A37-F7A02A5FB308}"/>
              </a:ext>
            </a:extLst>
          </p:cNvPr>
          <p:cNvSpPr txBox="1"/>
          <p:nvPr/>
        </p:nvSpPr>
        <p:spPr>
          <a:xfrm>
            <a:off x="476526" y="283464"/>
            <a:ext cx="443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Burp Suite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F5A52-8068-D29E-8EF6-32CA4D209617}"/>
              </a:ext>
            </a:extLst>
          </p:cNvPr>
          <p:cNvSpPr txBox="1"/>
          <p:nvPr/>
        </p:nvSpPr>
        <p:spPr>
          <a:xfrm>
            <a:off x="246296" y="1500732"/>
            <a:ext cx="53258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Definition:</a:t>
            </a:r>
            <a:r>
              <a:rPr lang="en-US" sz="2000" dirty="0">
                <a:solidFill>
                  <a:schemeClr val="bg1"/>
                </a:solidFill>
              </a:rPr>
              <a:t> Web vulnerability scanner &amp; penetration testing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Uses:</a:t>
            </a:r>
            <a:r>
              <a:rPr lang="en-US" sz="2000" dirty="0">
                <a:solidFill>
                  <a:schemeClr val="bg1"/>
                </a:solidFill>
              </a:rPr>
              <a:t> Intercept HTTP/HTTPS traffic, test web security, find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Features:</a:t>
            </a:r>
            <a:r>
              <a:rPr lang="en-US" sz="2000" dirty="0">
                <a:solidFill>
                  <a:schemeClr val="bg1"/>
                </a:solidFill>
              </a:rPr>
              <a:t> Proxy, Repeater, Intruder,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Common Users:</a:t>
            </a:r>
            <a:r>
              <a:rPr lang="en-US" sz="2000" dirty="0">
                <a:solidFill>
                  <a:schemeClr val="bg1"/>
                </a:solidFill>
              </a:rPr>
              <a:t> Penetration testers, security researchers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61B4-C7D8-DE86-2654-7DEEE74C9FE3}"/>
              </a:ext>
            </a:extLst>
          </p:cNvPr>
          <p:cNvSpPr txBox="1"/>
          <p:nvPr/>
        </p:nvSpPr>
        <p:spPr>
          <a:xfrm>
            <a:off x="7113517" y="283627"/>
            <a:ext cx="443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OSINT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7D377-369C-1F4A-BDB8-7A4FCF67BB88}"/>
              </a:ext>
            </a:extLst>
          </p:cNvPr>
          <p:cNvSpPr txBox="1"/>
          <p:nvPr/>
        </p:nvSpPr>
        <p:spPr>
          <a:xfrm>
            <a:off x="6669834" y="1483027"/>
            <a:ext cx="53258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Gathering publicly available information from open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Sources</a:t>
            </a:r>
            <a:r>
              <a:rPr lang="en-US" sz="2000" dirty="0">
                <a:solidFill>
                  <a:schemeClr val="bg1"/>
                </a:solidFill>
              </a:rPr>
              <a:t>: Social media, public records, websites, news, 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Uses</a:t>
            </a:r>
            <a:r>
              <a:rPr lang="en-US" sz="2000" dirty="0">
                <a:solidFill>
                  <a:schemeClr val="bg1"/>
                </a:solidFill>
              </a:rPr>
              <a:t>: Reconnaissance, threat intelligence, investigations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Tools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Maltego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theHarvester</a:t>
            </a:r>
            <a:r>
              <a:rPr lang="en-US" sz="2000" dirty="0">
                <a:solidFill>
                  <a:schemeClr val="bg1"/>
                </a:solidFill>
              </a:rPr>
              <a:t>, Google Dorking</a:t>
            </a:r>
          </a:p>
        </p:txBody>
      </p:sp>
    </p:spTree>
    <p:extLst>
      <p:ext uri="{BB962C8B-B14F-4D97-AF65-F5344CB8AC3E}">
        <p14:creationId xmlns:p14="http://schemas.microsoft.com/office/powerpoint/2010/main" val="386438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1204</Words>
  <Application>Microsoft Office PowerPoint</Application>
  <PresentationFormat>Widescreen</PresentationFormat>
  <Paragraphs>297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Cybersecurity Workshop Password Attacks &amp; Defense</vt:lpstr>
      <vt:lpstr>Workshop Goals &amp; Outcomes</vt:lpstr>
      <vt:lpstr>Workshop Structure &amp; Timeline</vt:lpstr>
      <vt:lpstr>Password Authentication Fundamentals</vt:lpstr>
      <vt:lpstr>Password Attack Methods</vt:lpstr>
      <vt:lpstr>Kali Linux Common commands </vt:lpstr>
      <vt:lpstr>Dictionary Attacks</vt:lpstr>
      <vt:lpstr>What is John the Ripper?</vt:lpstr>
      <vt:lpstr>PowerPoint Presentation</vt:lpstr>
      <vt:lpstr>Phishing: Digital Deception</vt:lpstr>
      <vt:lpstr>Brute Force Attacks</vt:lpstr>
      <vt:lpstr>Credential Stuffing Attacks</vt:lpstr>
      <vt:lpstr>Password Hygiene Principles</vt:lpstr>
      <vt:lpstr>Defense Practices</vt:lpstr>
      <vt:lpstr>Password Managers: Security Command Center</vt:lpstr>
      <vt:lpstr>Two-Factor Authentication (2FA)</vt:lpstr>
      <vt:lpstr>2FA Implementation Guide</vt:lpstr>
      <vt:lpstr>Personal Security Audit</vt:lpstr>
      <vt:lpstr>Resources &amp; Next Steps</vt:lpstr>
      <vt:lpstr>Workshop Complete!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Mukhtar Abdulrazaq</dc:creator>
  <cp:lastModifiedBy>ABDULLAH SALEH AHMED QANAAN</cp:lastModifiedBy>
  <cp:revision>19</cp:revision>
  <dcterms:created xsi:type="dcterms:W3CDTF">2025-08-11T04:39:08Z</dcterms:created>
  <dcterms:modified xsi:type="dcterms:W3CDTF">2025-09-23T02:46:37Z</dcterms:modified>
</cp:coreProperties>
</file>